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1" r:id="rId15"/>
    <p:sldId id="270" r:id="rId16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07" autoAdjust="0"/>
  </p:normalViewPr>
  <p:slideViewPr>
    <p:cSldViewPr>
      <p:cViewPr varScale="1">
        <p:scale>
          <a:sx n="74" d="100"/>
          <a:sy n="74" d="100"/>
        </p:scale>
        <p:origin x="1498" y="5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C3A362E6-ABC2-4C21-A8EF-BD93BBDC8B5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697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E61AF9-A47D-42E4-9CA7-1AF2AFD45351}" type="slidenum">
              <a:rPr lang="ru-RU"/>
              <a:pPr/>
              <a:t>1</a:t>
            </a:fld>
            <a:endParaRPr lang="ru-RU"/>
          </a:p>
        </p:txBody>
      </p:sp>
      <p:sp>
        <p:nvSpPr>
          <p:cNvPr id="51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6944EE6-0544-4150-A700-D385B1A568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10F8F51-232E-4194-AD11-65AC63E303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FEF5A4E-E37E-4DBF-BFAB-4CCCFF9EAC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5AAFA28-8022-464F-A770-9CF1A58AA5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0A5A19C-424B-4188-B16D-A230B58E94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7BB20B7-DA23-425B-84F2-66D53860CE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933AAC0-0141-4A7C-A1A5-E6FC13C049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BD0B58D-B8EF-4616-8295-B066C0B7F8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9865C08-25FA-4ECC-95DB-43345758B5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8DC8E04-EC23-4A53-B36F-4A4FFE0D74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FDF2DCB-692C-436C-8076-F82FCCA797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структуры щелкните мышью</a:t>
            </a:r>
          </a:p>
          <a:p>
            <a:pPr lvl="1"/>
            <a:r>
              <a:rPr lang="en-GB"/>
              <a:t>Второй уровень структуры</a:t>
            </a:r>
          </a:p>
          <a:p>
            <a:pPr lvl="2"/>
            <a:r>
              <a:rPr lang="en-GB"/>
              <a:t>Третий уровень структуры</a:t>
            </a:r>
          </a:p>
          <a:p>
            <a:pPr lvl="3"/>
            <a:r>
              <a:rPr lang="en-GB"/>
              <a:t>Четвертый уровень структуры</a:t>
            </a:r>
          </a:p>
          <a:p>
            <a:pPr lvl="4"/>
            <a:r>
              <a:rPr lang="en-GB"/>
              <a:t>Пятый уровень структуры</a:t>
            </a:r>
          </a:p>
          <a:p>
            <a:pPr lvl="4"/>
            <a:r>
              <a:rPr lang="en-GB"/>
              <a:t>Шестой уровень структуры</a:t>
            </a:r>
          </a:p>
          <a:p>
            <a:pPr lvl="4"/>
            <a:r>
              <a:rPr lang="en-GB"/>
              <a:t>Седьмой уровень структуры</a:t>
            </a:r>
          </a:p>
          <a:p>
            <a:pPr lvl="4"/>
            <a:r>
              <a:rPr lang="en-GB"/>
              <a:t>Восьмой уровень структуры</a:t>
            </a:r>
          </a:p>
          <a:p>
            <a:pPr lvl="4"/>
            <a:r>
              <a:rPr lang="en-GB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E5F5F8C8-C55E-4FA5-A5E9-9B0D6FC6C20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4825" y="303214"/>
            <a:ext cx="9072563" cy="1038224"/>
          </a:xfrm>
        </p:spPr>
        <p:txBody>
          <a:bodyPr/>
          <a:lstStyle/>
          <a:p>
            <a:br>
              <a:rPr lang="ru-RU" sz="3600" b="1" dirty="0"/>
            </a:br>
            <a:r>
              <a:rPr lang="ru-RU" sz="3200" b="1" dirty="0"/>
              <a:t>3 задание.  Решение экспериментальных задач</a:t>
            </a:r>
            <a:br>
              <a:rPr lang="ru-RU" sz="4000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04825" y="1189037"/>
            <a:ext cx="4452938" cy="381000"/>
          </a:xfrm>
        </p:spPr>
        <p:txBody>
          <a:bodyPr/>
          <a:lstStyle/>
          <a:p>
            <a:pPr algn="ctr"/>
            <a:r>
              <a:rPr lang="ru-RU" dirty="0"/>
              <a:t>1 группа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4825" y="1798637"/>
            <a:ext cx="4452938" cy="495458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i="1" dirty="0"/>
              <a:t>Задание</a:t>
            </a:r>
            <a:r>
              <a:rPr lang="ru-RU" dirty="0"/>
              <a:t>. </a:t>
            </a:r>
            <a:r>
              <a:rPr lang="ru-RU" sz="1600" i="1" dirty="0"/>
              <a:t>В две чистые пробирки налейте раствор соляной кислоты. В одну пробирку добавьте одну каплю лакмуса. Обратите внимание на цвет раствора.</a:t>
            </a:r>
            <a:endParaRPr lang="ru-RU" sz="1600" dirty="0"/>
          </a:p>
          <a:p>
            <a:r>
              <a:rPr lang="ru-RU" sz="1600" i="1" dirty="0"/>
              <a:t>    В другую пробирку добавьте 1 - 2 капли раствора нитрата серебра (AgNO3). Обратите внимание на внешний вид осадка.</a:t>
            </a:r>
            <a:endParaRPr lang="ru-RU" sz="1600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121275" y="1112837"/>
            <a:ext cx="4456113" cy="381000"/>
          </a:xfrm>
        </p:spPr>
        <p:txBody>
          <a:bodyPr/>
          <a:lstStyle/>
          <a:p>
            <a:pPr algn="ctr"/>
            <a:r>
              <a:rPr lang="ru-RU" dirty="0"/>
              <a:t>2 группа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quarter" idx="4"/>
          </p:nvPr>
        </p:nvGraphicFramePr>
        <p:xfrm>
          <a:off x="5116512" y="4694237"/>
          <a:ext cx="4456113" cy="1866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5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5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Пробирка №1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___________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Пробирка №2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____________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Пробирка №3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____________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01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Окраска раствора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_____________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Окраска раствора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_____________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Окраска раствора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_____________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96912" y="4694237"/>
          <a:ext cx="4191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Пробирка №1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---------------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Пробирка №2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00008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--------------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27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Окраска раствора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______________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Внешний вид осадка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______________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Уравнение реакции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___________________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953001" y="1798637"/>
            <a:ext cx="48879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Задание. </a:t>
            </a:r>
            <a:r>
              <a:rPr kumimoji="0" 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Даны три пробирки под номерами с бесцветными жидкостями. В одной из них содержится растворимое основание, в другой – раствор кислоты, а в третьей – вода. Опустите в каждую пробирку индикаторную бумагу и по изменению цвета индикатора определите, какие вещества находятся в каждой пробирке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4"/>
            <a:ext cx="9072563" cy="809624"/>
          </a:xfrm>
        </p:spPr>
        <p:txBody>
          <a:bodyPr/>
          <a:lstStyle/>
          <a:p>
            <a:r>
              <a:rPr lang="en-US" sz="4000" b="1" dirty="0"/>
              <a:t>IV </a:t>
            </a:r>
            <a:r>
              <a:rPr lang="ru-RU" sz="4000" b="1" dirty="0"/>
              <a:t>этап. Нисхождение с горы. 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189037"/>
            <a:ext cx="4452938" cy="533400"/>
          </a:xfrm>
        </p:spPr>
        <p:txBody>
          <a:bodyPr/>
          <a:lstStyle/>
          <a:p>
            <a:pPr algn="ctr"/>
            <a:r>
              <a:rPr lang="ru-RU" dirty="0"/>
              <a:t>1 группа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    Составить генетический ряд Р, записать уравнения реакций.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189037"/>
            <a:ext cx="4456113" cy="609600"/>
          </a:xfrm>
        </p:spPr>
        <p:txBody>
          <a:bodyPr/>
          <a:lstStyle/>
          <a:p>
            <a:pPr algn="ctr"/>
            <a:r>
              <a:rPr lang="ru-RU" dirty="0"/>
              <a:t>2 группа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    Составить генетический ряд </a:t>
            </a:r>
            <a:r>
              <a:rPr lang="ru-RU" dirty="0" err="1"/>
              <a:t>Са</a:t>
            </a:r>
            <a:r>
              <a:rPr lang="ru-RU" dirty="0"/>
              <a:t>, записать уравнения реакций</a:t>
            </a:r>
          </a:p>
          <a:p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92112" y="3856037"/>
            <a:ext cx="511651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P -&gt; P2O5 -&gt; H3PO4 -&gt; Na3PO4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4P+5O2 = 2 P2O5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P2O5 + 3H2O = 2H3PO4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3NaOH + H3PO4 = Na3PO4 + 3H2O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5116512" y="4084637"/>
            <a:ext cx="458311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→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CaO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→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(OH)2 → CaCl2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2Сa + O2 = 2CaO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CaO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H2O =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(OH)2 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(OH)2 + 2HCl = CaCl2 + 2H2O 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0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039811"/>
          </a:xfrm>
        </p:spPr>
        <p:txBody>
          <a:bodyPr/>
          <a:lstStyle/>
          <a:p>
            <a:br>
              <a:rPr lang="ru-RU" b="1" dirty="0"/>
            </a:br>
            <a:r>
              <a:rPr lang="en-US" sz="3600" b="1" dirty="0"/>
              <a:t>VI</a:t>
            </a:r>
            <a:r>
              <a:rPr lang="ru-RU" sz="3600" b="1" dirty="0"/>
              <a:t> этап. Путь домой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503239" y="1341438"/>
          <a:ext cx="7280274" cy="5640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0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2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Этап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Количество набранных баллов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Максимально возможное количество баллов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1.Собери рюкзак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2.Ориентировка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32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3.Восхождение на гору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1. Решение расчетных задач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2.Привал (Физминутка)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3Решение экспериментальных задач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Нисхождение  с горы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5.Путь домой (Итого)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 40                              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9312" y="1722437"/>
            <a:ext cx="2514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9712" y="1798637"/>
            <a:ext cx="223266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1512" y="1798637"/>
            <a:ext cx="2133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 1.Подготовиться к контрольной работе;</a:t>
            </a:r>
          </a:p>
          <a:p>
            <a:pPr lvl="0"/>
            <a:r>
              <a:rPr lang="ru-RU" dirty="0"/>
              <a:t>  2 Подготовить сообщение на тему «Чудо соль- хлорид натрия»</a:t>
            </a:r>
          </a:p>
        </p:txBody>
      </p:sp>
    </p:spTree>
    <p:extLst>
      <p:ext uri="{BB962C8B-B14F-4D97-AF65-F5344CB8AC3E}">
        <p14:creationId xmlns:p14="http://schemas.microsoft.com/office/powerpoint/2010/main" val="2482603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773113" y="1112837"/>
            <a:ext cx="85344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dirty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Уже прозвенел долгожданный звонок,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Увы, но к концу подошел наш урок.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 я благодарность Вам объявляю,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Большое спасибо Вам говорю.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 цели достигли. 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Благодарю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kumimoji="0" 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Тема урока: Урок – обобщение «Основные классы неорганических соединений»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503238"/>
            <a:ext cx="8569325" cy="2514600"/>
          </a:xfrm>
        </p:spPr>
        <p:txBody>
          <a:bodyPr/>
          <a:lstStyle/>
          <a:p>
            <a:pPr algn="l"/>
            <a:r>
              <a:rPr lang="ru-RU" sz="2800" dirty="0"/>
              <a:t>Цель урока: обобщение и систематизация знаний обучающихся об основных классах неорганических веществ, их классификации, составе и номенклатуре.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9313" y="2484437"/>
            <a:ext cx="7467600" cy="3730626"/>
          </a:xfrm>
        </p:spPr>
        <p:txBody>
          <a:bodyPr/>
          <a:lstStyle/>
          <a:p>
            <a:pPr algn="l"/>
            <a:r>
              <a:rPr lang="ru-RU" sz="2000" dirty="0"/>
              <a:t>Задачи урока:</a:t>
            </a:r>
          </a:p>
          <a:p>
            <a:pPr algn="l"/>
            <a:r>
              <a:rPr lang="ru-RU" sz="2000" dirty="0"/>
              <a:t>-формулировать определения основных классов неорганических соединений, распознавать химические вещества по классам, давать названия веществам. </a:t>
            </a:r>
          </a:p>
          <a:p>
            <a:pPr algn="l"/>
            <a:r>
              <a:rPr lang="ru-RU" sz="2000" dirty="0"/>
              <a:t>-знать классификацию веществ внутри класса, объяснять принадлежность веществ к определённому классу, уметь самостоятельно составлять простейшие  химические формулы веществ.</a:t>
            </a:r>
          </a:p>
          <a:p>
            <a:pPr algn="l"/>
            <a:r>
              <a:rPr lang="ru-RU" sz="2000" dirty="0"/>
              <a:t>-уметь самостоятельно решать расчетные и экспериментальные задачи на идентификацию неорганических соединений.</a:t>
            </a:r>
          </a:p>
          <a:p>
            <a:pPr algn="l"/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latin typeface="Arial" charset="0"/>
                <a:cs typeface="Arial" charset="0"/>
              </a:rPr>
              <a:t>Карта маршрута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44511" y="1646237"/>
          <a:ext cx="7620000" cy="57580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Этап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набранных баллов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Максимально возможное количество баллов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1.Собери рюкзак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2.Ориентировка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35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3.Восхождение на гору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1. Решение расчетных задач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2.Привал (Физминутка)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3Решение экспериментальных задач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8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Нисхождение  с горы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8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5.Путь домой (Итого)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40                             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I </a:t>
            </a:r>
            <a:r>
              <a:rPr lang="ru-RU" sz="3200" b="1" dirty="0"/>
              <a:t>этап. Собери рюкзак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30313" y="1189037"/>
            <a:ext cx="6019800" cy="5567363"/>
          </a:xfrm>
        </p:spPr>
        <p:txBody>
          <a:bodyPr/>
          <a:lstStyle/>
          <a:p>
            <a:r>
              <a:rPr lang="ru-RU" sz="2000" dirty="0"/>
              <a:t>•</a:t>
            </a:r>
            <a:r>
              <a:rPr lang="ru-RU" sz="3600" dirty="0"/>
              <a:t> </a:t>
            </a:r>
            <a:r>
              <a:rPr lang="ru-RU" sz="1600" dirty="0"/>
              <a:t>На какие две группы делятся неорганические вещества?</a:t>
            </a:r>
          </a:p>
          <a:p>
            <a:r>
              <a:rPr lang="ru-RU" sz="1600" dirty="0"/>
              <a:t>• Что такое простые вещества?</a:t>
            </a:r>
          </a:p>
          <a:p>
            <a:r>
              <a:rPr lang="ru-RU" sz="1600" dirty="0"/>
              <a:t>• Какие вещества называют сложными?</a:t>
            </a:r>
          </a:p>
          <a:p>
            <a:r>
              <a:rPr lang="ru-RU" sz="1600" dirty="0"/>
              <a:t>• Какие вы знаете классы сложных веществ?</a:t>
            </a:r>
          </a:p>
          <a:p>
            <a:r>
              <a:rPr lang="ru-RU" sz="1600" dirty="0"/>
              <a:t>• Что такое оксиды?</a:t>
            </a:r>
          </a:p>
          <a:p>
            <a:r>
              <a:rPr lang="ru-RU" sz="1600" dirty="0"/>
              <a:t>• На какие группы делятся оксиды?</a:t>
            </a:r>
          </a:p>
          <a:p>
            <a:r>
              <a:rPr lang="ru-RU" sz="1600" dirty="0"/>
              <a:t>• Какие оксиды называют основными?</a:t>
            </a:r>
          </a:p>
          <a:p>
            <a:r>
              <a:rPr lang="ru-RU" sz="1600" dirty="0"/>
              <a:t>• Какие оксиды называют кислотными?</a:t>
            </a:r>
          </a:p>
          <a:p>
            <a:r>
              <a:rPr lang="ru-RU" sz="1600" dirty="0"/>
              <a:t>• Что такое основания?</a:t>
            </a:r>
          </a:p>
          <a:p>
            <a:r>
              <a:rPr lang="ru-RU" sz="1600" dirty="0"/>
              <a:t>• На какие группы делятся основания?</a:t>
            </a:r>
          </a:p>
          <a:p>
            <a:r>
              <a:rPr lang="ru-RU" sz="1600" dirty="0"/>
              <a:t>• Что такое кислоты?</a:t>
            </a:r>
          </a:p>
          <a:p>
            <a:r>
              <a:rPr lang="ru-RU" sz="1600" dirty="0"/>
              <a:t>• На какие группы делятся кислоты?</a:t>
            </a:r>
          </a:p>
          <a:p>
            <a:r>
              <a:rPr lang="ru-RU" sz="1600" dirty="0"/>
              <a:t>• Что такое соли?</a:t>
            </a:r>
          </a:p>
          <a:p>
            <a:r>
              <a:rPr lang="ru-RU" sz="1600" dirty="0"/>
              <a:t>• Какие бывают соли?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b="1" dirty="0"/>
            </a:br>
            <a:r>
              <a:rPr lang="en-US" sz="3200" b="1" dirty="0"/>
              <a:t>II</a:t>
            </a:r>
            <a:r>
              <a:rPr lang="ru-RU" sz="3200" b="1" dirty="0"/>
              <a:t> этап. Ориентировка</a:t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0712" y="2179637"/>
            <a:ext cx="7813674" cy="4987925"/>
          </a:xfrm>
        </p:spPr>
        <p:txBody>
          <a:bodyPr/>
          <a:lstStyle/>
          <a:p>
            <a:r>
              <a:rPr lang="ru-RU" dirty="0"/>
              <a:t>	   </a:t>
            </a:r>
            <a:r>
              <a:rPr lang="ru-RU" sz="3600" dirty="0"/>
              <a:t>Бериллий – о, литий – два – </a:t>
            </a:r>
            <a:r>
              <a:rPr lang="ru-RU" sz="3600" dirty="0" err="1"/>
              <a:t>эс</a:t>
            </a:r>
            <a:r>
              <a:rPr lang="ru-RU" sz="3600" dirty="0"/>
              <a:t>, </a:t>
            </a:r>
            <a:r>
              <a:rPr lang="ru-RU" sz="3600" dirty="0" err="1"/>
              <a:t>аш-два-эс-о-четыре</a:t>
            </a:r>
            <a:r>
              <a:rPr lang="ru-RU" sz="3600" dirty="0"/>
              <a:t>, цезий -</a:t>
            </a:r>
            <a:r>
              <a:rPr lang="ru-RU" sz="3600" dirty="0" err="1"/>
              <a:t>о-аш</a:t>
            </a:r>
            <a:r>
              <a:rPr lang="ru-RU" sz="3600" dirty="0"/>
              <a:t>, </a:t>
            </a:r>
            <a:r>
              <a:rPr lang="ru-RU" sz="3600" dirty="0" err="1"/>
              <a:t>феррум-два-эс-о-четыре-трижды</a:t>
            </a:r>
            <a:r>
              <a:rPr lang="ru-RU" sz="3600" dirty="0"/>
              <a:t>, </a:t>
            </a:r>
            <a:r>
              <a:rPr lang="ru-RU" sz="3600" dirty="0" err="1"/>
              <a:t>хром-о-аш-трижды</a:t>
            </a:r>
            <a:r>
              <a:rPr lang="ru-RU" sz="3600" dirty="0"/>
              <a:t>, </a:t>
            </a:r>
            <a:r>
              <a:rPr lang="ru-RU" sz="3600" dirty="0" err="1"/>
              <a:t>селен-о-три</a:t>
            </a:r>
            <a:r>
              <a:rPr lang="ru-RU" sz="3600" dirty="0"/>
              <a:t>, </a:t>
            </a:r>
            <a:r>
              <a:rPr lang="ru-RU" sz="3600" dirty="0" err="1"/>
              <a:t>аш-хлор</a:t>
            </a:r>
            <a:r>
              <a:rPr lang="ru-RU" sz="3600" dirty="0"/>
              <a:t>, </a:t>
            </a:r>
            <a:r>
              <a:rPr lang="ru-RU" sz="3600" dirty="0" err="1"/>
              <a:t>барий-эс-о-четыре</a:t>
            </a:r>
            <a:r>
              <a:rPr lang="ru-RU" sz="3600" dirty="0"/>
              <a:t>, </a:t>
            </a:r>
            <a:r>
              <a:rPr lang="ru-RU" sz="3600" dirty="0" err="1"/>
              <a:t>натрий-аш-цэ-о-три</a:t>
            </a:r>
            <a:r>
              <a:rPr lang="ru-RU" sz="3600" dirty="0"/>
              <a:t>. </a:t>
            </a:r>
            <a:endParaRPr lang="ru-RU" dirty="0"/>
          </a:p>
          <a:p>
            <a:endParaRPr lang="ru-RU" dirty="0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10080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666750"/>
            <a:ext cx="100806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01D7E9D-3ED3-480E-9311-69F9104F9D1F}"/>
                  </a:ext>
                </a:extLst>
              </p:cNvPr>
              <p:cNvSpPr txBox="1"/>
              <p:nvPr/>
            </p:nvSpPr>
            <p:spPr>
              <a:xfrm>
                <a:off x="773112" y="1410653"/>
                <a:ext cx="8077200" cy="721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𝐵𝑒𝑂</m:t>
                      </m:r>
                      <m:r>
                        <a:rPr lang="ru-RU" sz="22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𝐿𝑖</m:t>
                          </m:r>
                        </m:e>
                        <m: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𝑆</m:t>
                      </m:r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 </m:t>
                      </m:r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𝐶𝑠𝑂𝐻</m:t>
                      </m:r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𝐹𝑒</m:t>
                          </m:r>
                        </m:e>
                        <m: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(</m:t>
                          </m:r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𝑆</m:t>
                          </m:r>
                          <m:sSub>
                            <m:sSubPr>
                              <m:ctrlPr>
                                <a:rPr lang="ru-RU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ru-RU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 </m:t>
                      </m:r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𝐶𝑟</m:t>
                      </m:r>
                      <m:sSub>
                        <m:sSub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(</m:t>
                          </m:r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𝑂𝐻</m:t>
                          </m:r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𝑆𝑒</m:t>
                      </m:r>
                      <m:sSub>
                        <m:sSub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𝐻𝐶𝑙</m:t>
                      </m:r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 </m:t>
                      </m:r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𝐵𝑎𝑆</m:t>
                      </m:r>
                      <m:sSub>
                        <m:sSub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,</m:t>
                      </m:r>
                      <m:r>
                        <a:rPr lang="ru-RU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𝑁𝑎𝐻𝐶</m:t>
                      </m:r>
                      <m:sSub>
                        <m:sSub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2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endParaRPr lang="ru-RU" sz="22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01D7E9D-3ED3-480E-9311-69F9104F9D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112" y="1410653"/>
                <a:ext cx="8077200" cy="721993"/>
              </a:xfrm>
              <a:prstGeom prst="rect">
                <a:avLst/>
              </a:prstGeom>
              <a:blipFill>
                <a:blip r:embed="rId2"/>
                <a:stretch>
                  <a:fillRect l="-75" r="-87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sz="3200" b="1" dirty="0"/>
            </a:br>
            <a:br>
              <a:rPr lang="ru-RU" sz="3200" b="1" dirty="0"/>
            </a:br>
            <a:br>
              <a:rPr lang="ru-RU" sz="3200" b="1" dirty="0"/>
            </a:br>
            <a:r>
              <a:rPr lang="en-US" sz="3200" b="1" dirty="0"/>
              <a:t>III</a:t>
            </a:r>
            <a:r>
              <a:rPr lang="ru-RU" sz="3200" b="1" dirty="0"/>
              <a:t> этап. Восхождение на гору</a:t>
            </a:r>
            <a:br>
              <a:rPr lang="ru-RU" sz="3200" b="1" dirty="0"/>
            </a:br>
            <a:r>
              <a:rPr lang="ru-RU" sz="3200" b="1" dirty="0"/>
              <a:t>1 задание. Решение расчетных задач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4825" y="1341437"/>
            <a:ext cx="4452938" cy="704850"/>
          </a:xfrm>
        </p:spPr>
        <p:txBody>
          <a:bodyPr/>
          <a:lstStyle/>
          <a:p>
            <a:pPr algn="ctr"/>
            <a:r>
              <a:rPr lang="ru-RU" dirty="0"/>
              <a:t>1 группа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620712" y="2027237"/>
            <a:ext cx="4452938" cy="4356100"/>
          </a:xfrm>
        </p:spPr>
        <p:txBody>
          <a:bodyPr/>
          <a:lstStyle/>
          <a:p>
            <a:r>
              <a:rPr lang="ru-RU" dirty="0"/>
              <a:t>       Определите массу железа необходимого для получения 43,5 г хлорида железа (ІІІ).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121275" y="1341437"/>
            <a:ext cx="4456113" cy="704850"/>
          </a:xfrm>
        </p:spPr>
        <p:txBody>
          <a:bodyPr/>
          <a:lstStyle/>
          <a:p>
            <a:pPr algn="ctr"/>
            <a:r>
              <a:rPr lang="ru-RU" dirty="0"/>
              <a:t>2 группа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5040313" y="2103437"/>
            <a:ext cx="4537076" cy="4344988"/>
          </a:xfrm>
        </p:spPr>
        <p:txBody>
          <a:bodyPr/>
          <a:lstStyle/>
          <a:p>
            <a:r>
              <a:rPr lang="ru-RU" dirty="0"/>
              <a:t>      Определите   массу   кислорода необходимого для сжигания 8 грамм магния.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92112" y="3627437"/>
            <a:ext cx="38862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Дано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FeCL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3)=43.5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----------------------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Fe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)-?</a:t>
            </a:r>
            <a:b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X                    43.5 g</a:t>
            </a:r>
            <a:b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2Fe+3CL2--&gt;2FeCL3  M(Fe)=56 g/mol , M(FeCL3)=162.5 g/mol</a:t>
            </a:r>
            <a:b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2*56                  2*162.5</a:t>
            </a:r>
            <a:b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X=112*43.5 / 325=14.99 g</a:t>
            </a:r>
            <a:b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21252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твет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14.99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964112" y="3016349"/>
            <a:ext cx="40386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Дано: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)=8 г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Найти: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(0</a:t>
            </a:r>
            <a:r>
              <a:rPr kumimoji="0" 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)=?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16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24г/моль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(0</a:t>
            </a:r>
            <a:r>
              <a:rPr kumimoji="0" 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 32г/моль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0,33 моль     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моль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2М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+       0</a:t>
            </a:r>
            <a:r>
              <a:rPr kumimoji="0" 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   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   2М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 моль 	  1 моль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ν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: М 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ν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 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tt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 8г:24г/моль= 0,33 моль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моль    - 1 моль     х=0,167 моль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=М· ν: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(0</a:t>
            </a:r>
            <a:r>
              <a:rPr kumimoji="0" 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 М (0</a:t>
            </a:r>
            <a:r>
              <a:rPr kumimoji="0" 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·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ν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(0</a:t>
            </a:r>
            <a:r>
              <a:rPr kumimoji="0" 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 0,167 моль ·32 г/моль=5,344 г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(0</a:t>
            </a:r>
            <a:r>
              <a:rPr kumimoji="0" lang="ru-RU" sz="16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)=5,344 г.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Привал (</a:t>
            </a:r>
            <a:r>
              <a:rPr lang="ru-RU" dirty="0" err="1"/>
              <a:t>Физминутка</a:t>
            </a:r>
            <a:r>
              <a:rPr lang="ru-RU" dirty="0"/>
              <a:t>)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44512" y="1493837"/>
            <a:ext cx="9069387" cy="5338763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2000" i="1" dirty="0"/>
              <a:t>Мы минутку отдыхаем,</a:t>
            </a:r>
            <a:endParaRPr lang="ru-RU" sz="2000" dirty="0"/>
          </a:p>
          <a:p>
            <a:pPr algn="ctr"/>
            <a:r>
              <a:rPr lang="ru-RU" sz="2000" i="1" dirty="0"/>
              <a:t>Но урок не забываем.</a:t>
            </a:r>
            <a:endParaRPr lang="ru-RU" sz="2000" dirty="0"/>
          </a:p>
          <a:p>
            <a:pPr algn="ctr"/>
            <a:r>
              <a:rPr lang="ru-RU" sz="2000" i="1" dirty="0"/>
              <a:t>Если я называю формулу основного оксида –</a:t>
            </a:r>
            <a:endParaRPr lang="ru-RU" sz="2000" dirty="0"/>
          </a:p>
          <a:p>
            <a:pPr algn="ctr"/>
            <a:r>
              <a:rPr lang="ru-RU" sz="2000" b="1" i="1" dirty="0"/>
              <a:t>Наклоняем голову влево;</a:t>
            </a:r>
            <a:endParaRPr lang="ru-RU" sz="2000" dirty="0"/>
          </a:p>
          <a:p>
            <a:pPr algn="ctr"/>
            <a:r>
              <a:rPr lang="ru-RU" sz="2000" i="1" dirty="0"/>
              <a:t>Кислотного – </a:t>
            </a:r>
            <a:r>
              <a:rPr lang="ru-RU" sz="2000" b="1" i="1" dirty="0"/>
              <a:t>вправо;</a:t>
            </a:r>
            <a:endParaRPr lang="ru-RU" sz="2000" dirty="0"/>
          </a:p>
          <a:p>
            <a:pPr algn="ctr"/>
            <a:r>
              <a:rPr lang="ru-RU" sz="2000" i="1" dirty="0"/>
              <a:t>Кислоты – </a:t>
            </a:r>
            <a:r>
              <a:rPr lang="ru-RU" sz="2000" b="1" i="1" dirty="0"/>
              <a:t>вперед;</a:t>
            </a:r>
            <a:endParaRPr lang="ru-RU" sz="2000" dirty="0"/>
          </a:p>
          <a:p>
            <a:pPr algn="ctr"/>
            <a:r>
              <a:rPr lang="ru-RU" sz="2000" i="1" dirty="0"/>
              <a:t>Основания – </a:t>
            </a:r>
            <a:r>
              <a:rPr lang="ru-RU" sz="2000" b="1" i="1" dirty="0"/>
              <a:t>назад;</a:t>
            </a:r>
            <a:endParaRPr lang="ru-RU" sz="2000" dirty="0"/>
          </a:p>
          <a:p>
            <a:pPr algn="ctr"/>
            <a:r>
              <a:rPr lang="ru-RU" sz="2000" i="1" dirty="0"/>
              <a:t>Формулу соли – </a:t>
            </a:r>
            <a:r>
              <a:rPr lang="ru-RU" sz="2000" b="1" i="1" dirty="0"/>
              <a:t>вращаем головой</a:t>
            </a:r>
            <a:r>
              <a:rPr lang="ru-RU" sz="2000" i="1" dirty="0"/>
              <a:t>.</a:t>
            </a:r>
            <a:endParaRPr lang="ru-RU" sz="2000" dirty="0"/>
          </a:p>
          <a:p>
            <a:pPr algn="ctr"/>
            <a:r>
              <a:rPr lang="ru-RU" sz="2000" i="1" dirty="0"/>
              <a:t>Взгляд налево, взгляд направо,</a:t>
            </a:r>
            <a:endParaRPr lang="ru-RU" sz="2000" dirty="0"/>
          </a:p>
          <a:p>
            <a:pPr algn="ctr"/>
            <a:r>
              <a:rPr lang="ru-RU" sz="2000" i="1" dirty="0"/>
              <a:t>Ведь разминка – не забава,</a:t>
            </a:r>
            <a:endParaRPr lang="ru-RU" sz="2000" dirty="0"/>
          </a:p>
          <a:p>
            <a:pPr algn="ctr"/>
            <a:r>
              <a:rPr lang="ru-RU" sz="2000" i="1" dirty="0"/>
              <a:t>Покачали головой,</a:t>
            </a:r>
            <a:endParaRPr lang="ru-RU" sz="2000" dirty="0"/>
          </a:p>
          <a:p>
            <a:pPr algn="ctr"/>
            <a:r>
              <a:rPr lang="ru-RU" sz="2000" i="1" dirty="0"/>
              <a:t>И усталость с нас долой!</a:t>
            </a:r>
            <a:endParaRPr lang="ru-RU" sz="2000" dirty="0"/>
          </a:p>
          <a:p>
            <a:endParaRPr lang="ru-RU" dirty="0"/>
          </a:p>
        </p:txBody>
      </p:sp>
      <p:pic>
        <p:nvPicPr>
          <p:cNvPr id="1026" name="Picture 2" descr="C:\Users\User\Downloads\1671732399_kartinkin-net-p-fizkultminutka-kartinki-pinterest-42.jpg"/>
          <p:cNvPicPr>
            <a:picLocks noChangeAspect="1" noChangeArrowheads="1"/>
          </p:cNvPicPr>
          <p:nvPr/>
        </p:nvPicPr>
        <p:blipFill>
          <a:blip r:embed="rId2"/>
          <a:srcRect l="24299" t="9685" r="23543" b="5654"/>
          <a:stretch>
            <a:fillRect/>
          </a:stretch>
        </p:blipFill>
        <p:spPr bwMode="auto">
          <a:xfrm>
            <a:off x="7402512" y="4618037"/>
            <a:ext cx="2286000" cy="2653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512" y="198437"/>
            <a:ext cx="9069387" cy="1260475"/>
          </a:xfrm>
        </p:spPr>
        <p:txBody>
          <a:bodyPr/>
          <a:lstStyle/>
          <a:p>
            <a:r>
              <a:rPr lang="ru-RU" sz="3200" b="1" dirty="0"/>
              <a:t>3 задание.  Решение экспериментальных задач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3239" y="960437"/>
            <a:ext cx="7813674" cy="5795963"/>
          </a:xfrm>
        </p:spPr>
        <p:txBody>
          <a:bodyPr/>
          <a:lstStyle/>
          <a:p>
            <a:r>
              <a:rPr lang="ru-RU" sz="2400" b="1" dirty="0"/>
              <a:t>                Правила техники безопасности:                                                                                                       </a:t>
            </a:r>
            <a:r>
              <a:rPr lang="ru-RU" sz="2000" dirty="0"/>
              <a:t>1. Нельзя брать вещества руками и пробовать на вкус.                                                                                                2. Оставлять открытыми банки с реактивами.                                                                              3. Самовольно сливать и смешивать реактивы.                                                                         4. Зажигать спиртовку нужно спичкой и тушить, закрыв пламя колпачком.                                        </a:t>
            </a:r>
          </a:p>
          <a:p>
            <a:r>
              <a:rPr lang="ru-RU" sz="2000" dirty="0"/>
              <a:t>     5. Пробирку закреплять  держателем пробирок.                                                                           6. Нагревать вначале всю пробирку, а потом ту часть, где находится вещество.                                                                                                                                         7. Работать очень аккуратно со стеклянной посудой.                                                         8. Для перемешивания веществ пользоваться стеклянной палочкой.                                         </a:t>
            </a:r>
          </a:p>
          <a:p>
            <a:r>
              <a:rPr lang="ru-RU" sz="2000" dirty="0"/>
              <a:t>    9. Не приступайте к выполнению опыта, не зная этапов проведения опытов.        </a:t>
            </a:r>
          </a:p>
          <a:p>
            <a:r>
              <a:rPr lang="ru-RU" sz="2000" dirty="0"/>
              <a:t>    10. Закончив работу, приведите рабочее место в порядок.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1084</Words>
  <Application>Microsoft Office PowerPoint</Application>
  <PresentationFormat>Произвольный</PresentationFormat>
  <Paragraphs>153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Cambria Math</vt:lpstr>
      <vt:lpstr>Times New Roman</vt:lpstr>
      <vt:lpstr>Office Theme</vt:lpstr>
      <vt:lpstr>Презентация PowerPoint</vt:lpstr>
      <vt:lpstr>Презентация PowerPoint</vt:lpstr>
      <vt:lpstr>Цель урока: обобщение и систематизация знаний обучающихся об основных классах неорганических веществ, их классификации, составе и номенклатуре. </vt:lpstr>
      <vt:lpstr>Карта маршрута</vt:lpstr>
      <vt:lpstr>I этап. Собери рюкзак</vt:lpstr>
      <vt:lpstr> II этап. Ориентировка </vt:lpstr>
      <vt:lpstr>   III этап. Восхождение на гору 1 задание. Решение расчетных задач  </vt:lpstr>
      <vt:lpstr>3. Привал (Физминутка)</vt:lpstr>
      <vt:lpstr>3 задание.  Решение экспериментальных задач </vt:lpstr>
      <vt:lpstr> 3 задание.  Решение экспериментальных задач </vt:lpstr>
      <vt:lpstr>IV этап. Нисхождение с горы.  </vt:lpstr>
      <vt:lpstr> VI этап. Путь домой </vt:lpstr>
      <vt:lpstr>Презентация PowerPoint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Лейля Шайхутдинова</cp:lastModifiedBy>
  <cp:revision>8</cp:revision>
  <cp:lastPrinted>1601-01-01T00:00:00Z</cp:lastPrinted>
  <dcterms:created xsi:type="dcterms:W3CDTF">2011-03-15T10:34:36Z</dcterms:created>
  <dcterms:modified xsi:type="dcterms:W3CDTF">2023-04-27T04:47:05Z</dcterms:modified>
</cp:coreProperties>
</file>